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76" r:id="rId3"/>
    <p:sldId id="278" r:id="rId4"/>
    <p:sldId id="281" r:id="rId5"/>
    <p:sldId id="258" r:id="rId6"/>
    <p:sldId id="277" r:id="rId7"/>
    <p:sldId id="280" r:id="rId8"/>
    <p:sldId id="279" r:id="rId9"/>
    <p:sldId id="282" r:id="rId10"/>
    <p:sldId id="284" r:id="rId11"/>
    <p:sldId id="268" r:id="rId12"/>
    <p:sldId id="270" r:id="rId13"/>
    <p:sldId id="269" r:id="rId14"/>
    <p:sldId id="271" r:id="rId15"/>
    <p:sldId id="266" r:id="rId16"/>
    <p:sldId id="274" r:id="rId17"/>
    <p:sldId id="275" r:id="rId18"/>
    <p:sldId id="273" r:id="rId19"/>
    <p:sldId id="267" r:id="rId20"/>
    <p:sldId id="25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8"/>
    <p:restoredTop sz="82993"/>
  </p:normalViewPr>
  <p:slideViewPr>
    <p:cSldViewPr snapToGrid="0">
      <p:cViewPr varScale="1">
        <p:scale>
          <a:sx n="105" d="100"/>
          <a:sy n="105" d="100"/>
        </p:scale>
        <p:origin x="115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6A2C82-387E-4A49-B5CE-4079DA5A7E20}" type="datetimeFigureOut">
              <a:rPr lang="en-US" smtClean="0"/>
              <a:t>1/24/24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F92260-7B80-4145-BACE-C9B7F6DE2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336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Thoughts… make this a little less aimed toward; do what you want?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F92260-7B80-4145-BACE-C9B7F6DE2F0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3290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F92260-7B80-4145-BACE-C9B7F6DE2F0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4076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 ] this has good info for FP/FN utility for risk modeling. https://</a:t>
            </a:r>
            <a:r>
              <a:rPr lang="en-US" dirty="0" err="1"/>
              <a:t>bmcmedicine.biomedcentral.com</a:t>
            </a:r>
            <a:r>
              <a:rPr lang="en-US" dirty="0"/>
              <a:t>/articles/10.1186/s12916-019-1425-3 </a:t>
            </a:r>
          </a:p>
          <a:p>
            <a:r>
              <a:rPr lang="en-US" dirty="0"/>
              <a:t>And justification for it (</a:t>
            </a:r>
            <a:r>
              <a:rPr lang="en-US" dirty="0" err="1"/>
              <a:t>wrt</a:t>
            </a:r>
            <a:r>
              <a:rPr lang="en-US" dirty="0"/>
              <a:t> the modeling) </a:t>
            </a:r>
          </a:p>
          <a:p>
            <a:br>
              <a:rPr lang="en-US" dirty="0">
                <a:effectLst/>
                <a:latin typeface="Helvetica Neue" panose="02000503000000020004" pitchFamily="2" charset="0"/>
              </a:rPr>
            </a:br>
            <a:endParaRPr lang="en-US" dirty="0">
              <a:effectLst/>
              <a:latin typeface="Helvetica Neue" panose="02000503000000020004" pitchFamily="2" charset="0"/>
            </a:endParaRPr>
          </a:p>
          <a:p>
            <a:r>
              <a:rPr lang="en-US" dirty="0">
                <a:effectLst/>
                <a:latin typeface="Helvetica Neue" panose="02000503000000020004" pitchFamily="2" charset="0"/>
              </a:rPr>
              <a:t>[ ] Limitation: we do not have the needed groundwork to assess clinical utility (e.g. by calculating the Net Benefit, but this is an area of needed future research </a:t>
            </a:r>
          </a:p>
          <a:p>
            <a:r>
              <a:rPr lang="en-US" dirty="0">
                <a:effectLst/>
                <a:latin typeface="Helvetica Neue" panose="02000503000000020004" pitchFamily="2" charset="0"/>
              </a:rPr>
              <a:t>— We need the threshold probability where the expected benefit of ordering an ABG is equivalent to the expected benefit of not ordering an ABG.  [ ] note: this is the </a:t>
            </a:r>
          </a:p>
          <a:p>
            <a:br>
              <a:rPr lang="en-US" dirty="0">
                <a:effectLst/>
                <a:latin typeface="Helvetica Neue" panose="02000503000000020004" pitchFamily="2" charset="0"/>
              </a:rPr>
            </a:br>
            <a:endParaRPr lang="en-US" dirty="0">
              <a:effectLst/>
              <a:latin typeface="Helvetica Neue" panose="02000503000000020004" pitchFamily="2" charset="0"/>
            </a:endParaRPr>
          </a:p>
          <a:p>
            <a:r>
              <a:rPr lang="en-US" dirty="0">
                <a:effectLst/>
                <a:latin typeface="Helvetica Neue" panose="02000503000000020004" pitchFamily="2" charset="0"/>
              </a:rPr>
              <a:t>—The threshold (</a:t>
            </a:r>
            <a:r>
              <a:rPr lang="en-US" dirty="0">
                <a:effectLst/>
                <a:latin typeface="STIX Two Math" panose="02020603050405020304" pitchFamily="18" charset="0"/>
              </a:rPr>
              <a:t>𝑝</a:t>
            </a:r>
            <a:r>
              <a:rPr lang="en-US" dirty="0">
                <a:effectLst/>
                <a:latin typeface="Helvetica Neue" panose="02000503000000020004" pitchFamily="2" charset="0"/>
              </a:rPr>
              <a:t>threshold) for calculating net benefit should be chosen </a:t>
            </a:r>
            <a:r>
              <a:rPr lang="en-US" i="1" dirty="0">
                <a:effectLst/>
                <a:latin typeface="Helvetica Neue" panose="02000503000000020004" pitchFamily="2" charset="0"/>
              </a:rPr>
              <a:t>before </a:t>
            </a:r>
            <a:r>
              <a:rPr lang="en-US" dirty="0">
                <a:effectLst/>
                <a:latin typeface="Helvetica Neue" panose="02000503000000020004" pitchFamily="2" charset="0"/>
              </a:rPr>
              <a:t>analysis, based on discussion with clinical experts and patient focus groups, and indeed there may rather be a range of thresholds of interest, as a single threshold is unlikely to be acceptable in all clinical settings and individuals. </a:t>
            </a:r>
            <a:r>
              <a:rPr lang="en-US" i="1" dirty="0">
                <a:effectLst/>
                <a:latin typeface="Helvetica Neue" panose="02000503000000020004" pitchFamily="2" charset="0"/>
              </a:rPr>
              <a:t>http://</a:t>
            </a:r>
            <a:r>
              <a:rPr lang="en-US" i="1" dirty="0" err="1">
                <a:effectLst/>
                <a:latin typeface="Helvetica Neue" panose="02000503000000020004" pitchFamily="2" charset="0"/>
              </a:rPr>
              <a:t>dx.doi.org</a:t>
            </a:r>
            <a:r>
              <a:rPr lang="en-US" i="1" dirty="0">
                <a:effectLst/>
                <a:latin typeface="Helvetica Neue" panose="02000503000000020004" pitchFamily="2" charset="0"/>
              </a:rPr>
              <a:t>/10.1136/</a:t>
            </a:r>
            <a:endParaRPr lang="en-US" dirty="0">
              <a:effectLst/>
              <a:latin typeface="Helvetica Neue" panose="02000503000000020004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F92260-7B80-4145-BACE-C9B7F6DE2F0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4517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ffectLst/>
                <a:latin typeface="Helvetica Neue" panose="02000503000000020004" pitchFamily="2" charset="0"/>
              </a:rPr>
              <a:t>What is the course of people who receives VBGs in the emergency department? </a:t>
            </a:r>
          </a:p>
          <a:p>
            <a:r>
              <a:rPr lang="en-US" dirty="0">
                <a:effectLst/>
                <a:latin typeface="Helvetica Neue" panose="02000503000000020004" pitchFamily="2" charset="0"/>
              </a:rPr>
              <a:t>*** need data on where the lab was drawn... I think we actually have this.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F92260-7B80-4145-BACE-C9B7F6DE2F0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4173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ebm.bmj.com</a:t>
            </a:r>
            <a:r>
              <a:rPr lang="en-US" dirty="0"/>
              <a:t>/content/28/6/392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F92260-7B80-4145-BACE-C9B7F6DE2F0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462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F92260-7B80-4145-BACE-C9B7F6DE2F0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067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Sometimes comes with choosing a mentor</a:t>
            </a:r>
          </a:p>
          <a:p>
            <a:r>
              <a:rPr lang="en-US" dirty="0"/>
              <a:t>Or, you can choose a question yourself </a:t>
            </a:r>
          </a:p>
          <a:p>
            <a:pPr lvl="1"/>
            <a:r>
              <a:rPr lang="en-US" dirty="0"/>
              <a:t>Risk-reward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F92260-7B80-4145-BACE-C9B7F6DE2F0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349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Emphasize that you need METHODS mentors (or experts), not SUBJECT mentors.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F92260-7B80-4145-BACE-C9B7F6DE2F0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5097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do you want to get from this? (Everyone wants to graduate)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See if you can make academic research work?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See if you like doing research?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Gain quantitative skills? Writing skills? Reasoning Skills?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[ ] Emphasize differences in TIME to devote to research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F92260-7B80-4145-BACE-C9B7F6DE2F0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3956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F92260-7B80-4145-BACE-C9B7F6DE2F0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7377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CTSI </a:t>
            </a:r>
            <a:r>
              <a:rPr lang="en-US" dirty="0" err="1"/>
              <a:t>srma</a:t>
            </a:r>
            <a:r>
              <a:rPr lang="en-US" dirty="0"/>
              <a:t> core, meta-analysis course,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F92260-7B80-4145-BACE-C9B7F6DE2F0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2594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F92260-7B80-4145-BACE-C9B7F6DE2F0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3854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Computer Science BSc </a:t>
            </a:r>
          </a:p>
          <a:p>
            <a:r>
              <a:rPr lang="en-US" dirty="0"/>
              <a:t>CMR: EBM and Resident Research</a:t>
            </a:r>
          </a:p>
          <a:p>
            <a:pPr lvl="1"/>
            <a:r>
              <a:rPr lang="en-US" dirty="0"/>
              <a:t>AASM Young Investigators Research Forum</a:t>
            </a:r>
          </a:p>
          <a:p>
            <a:pPr lvl="1"/>
            <a:r>
              <a:rPr lang="en-US" dirty="0"/>
              <a:t>ATS ASPIRE Fellowship</a:t>
            </a:r>
          </a:p>
          <a:p>
            <a:pPr lvl="1"/>
            <a:r>
              <a:rPr lang="en-US" dirty="0"/>
              <a:t>U of U MSCI Program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→ NIH Career Development Application (K23)</a:t>
            </a:r>
          </a:p>
          <a:p>
            <a:pPr lvl="1"/>
            <a:r>
              <a:rPr lang="en-US" dirty="0"/>
              <a:t>1 in 3, 5-years, 75% Research Effort</a:t>
            </a:r>
          </a:p>
          <a:p>
            <a:pPr marL="0" indent="0">
              <a:buNone/>
            </a:pPr>
            <a:r>
              <a:rPr lang="en-US" dirty="0"/>
              <a:t>AIM: Do research that most improves how we care for patients with severe cardiopulmonary disease: </a:t>
            </a:r>
          </a:p>
          <a:p>
            <a:pPr marL="0" indent="0">
              <a:buNone/>
            </a:pPr>
            <a:r>
              <a:rPr lang="en-US" dirty="0"/>
              <a:t>Instrumental value to me: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F92260-7B80-4145-BACE-C9B7F6DE2F0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149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37A22-6EB6-A8FF-066A-52DAD680EA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B871F4-A70A-88D4-5DAA-ECC6FD23CC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059B3B-B8DD-3DD7-6E5A-5B1F4D950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1EA20-798B-B945-A1AD-FA7652B7ABC6}" type="datetimeFigureOut">
              <a:rPr lang="en-US" smtClean="0"/>
              <a:t>1/24/24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337BAC-3A09-0FF0-647E-6CB1852CF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E6C7E0-8B4D-4B70-0B5E-B8A645E0B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80DBA-1F2A-8140-BFF5-05DEA08E5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611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435CF-D21A-763F-F183-D383A3210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E89FA5-1466-0CEC-931B-8350CEB555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833E0E-49EE-14DB-3579-BF6F7C5D2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1EA20-798B-B945-A1AD-FA7652B7ABC6}" type="datetimeFigureOut">
              <a:rPr lang="en-US" smtClean="0"/>
              <a:t>1/24/24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A79DF3-E32A-CF26-24F0-D298E04E4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C84B4C-0C49-3CB8-A5A8-CABF1B4E6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80DBA-1F2A-8140-BFF5-05DEA08E5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459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8CDA79-E980-B259-B6C1-CDAC25FF97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D111B2-6222-F34A-1607-9D0B04F21F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BF9DEF-FA49-9ACA-6749-C715220DF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1EA20-798B-B945-A1AD-FA7652B7ABC6}" type="datetimeFigureOut">
              <a:rPr lang="en-US" smtClean="0"/>
              <a:t>1/24/24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1F35A2-F0A2-D6EC-655F-5C810CCEC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FE6C0A-4D27-C0D1-BC2C-6EA4E2E73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80DBA-1F2A-8140-BFF5-05DEA08E5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188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4DF80-5E88-B416-0301-241AACDCD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4BA6E-331F-1FE8-13AE-6CC12B8AA0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8511F2-5F62-3A32-DA5A-F6AF52F27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1EA20-798B-B945-A1AD-FA7652B7ABC6}" type="datetimeFigureOut">
              <a:rPr lang="en-US" smtClean="0"/>
              <a:t>1/24/24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E15DA4-2302-A120-8BFE-BB09FBCCD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4809F1-8579-76AE-DE97-97444BDD7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80DBA-1F2A-8140-BFF5-05DEA08E5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335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893DA-A76A-9D05-81EF-2AC928DCC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7D040E-F7BC-94F5-D626-633BBBB4DF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7DE90-7CCC-1CC9-54F8-9DDE30A57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1EA20-798B-B945-A1AD-FA7652B7ABC6}" type="datetimeFigureOut">
              <a:rPr lang="en-US" smtClean="0"/>
              <a:t>1/24/24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8BE074-B20E-93CB-2334-DA1CAB4ED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294E23-FB1A-3B68-EB0C-0904301F8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80DBA-1F2A-8140-BFF5-05DEA08E5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488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0CA56-FBBD-ACC3-0C4A-C826301FE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52ADA2-573E-32E7-DBF7-C936EB4B34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B77B8A-BCED-C180-3C24-B0DA8DD335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05D916-2859-4596-F92B-28652897E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1EA20-798B-B945-A1AD-FA7652B7ABC6}" type="datetimeFigureOut">
              <a:rPr lang="en-US" smtClean="0"/>
              <a:t>1/24/24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537CA8-3FEC-80DA-FAA9-96EC0B724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F9D2F8-77EE-5DE7-3C78-B1006053F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80DBA-1F2A-8140-BFF5-05DEA08E5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61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DF101-4151-2B55-B5DE-3F4ECB8F5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2E5714-37E6-DD76-836C-5A714FE6C8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909670-0C6B-9FC0-39D5-E53715F000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B7FF42-E350-395A-BF27-10D64F17FB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F92F9C-0450-AE36-47D6-720FD1DEFF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848362-B287-EA98-FBDE-F6DF4776E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1EA20-798B-B945-A1AD-FA7652B7ABC6}" type="datetimeFigureOut">
              <a:rPr lang="en-US" smtClean="0"/>
              <a:t>1/24/24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366ECF-3018-018D-3A1B-7C9E19FD4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5F8DCAA-036F-66B8-7DB5-1D87B5028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80DBA-1F2A-8140-BFF5-05DEA08E5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77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CBAD1-CA70-1A46-2E5B-3A9BCEBAD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660304-1971-C44A-8C7F-34C5B8F30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1EA20-798B-B945-A1AD-FA7652B7ABC6}" type="datetimeFigureOut">
              <a:rPr lang="en-US" smtClean="0"/>
              <a:t>1/24/24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E94F50-2BEE-DA25-3753-E9A300578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FF0C08-0692-64E3-75D1-2675CF252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80DBA-1F2A-8140-BFF5-05DEA08E5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737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B9F5F8-1309-492D-198E-2D2E08920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1EA20-798B-B945-A1AD-FA7652B7ABC6}" type="datetimeFigureOut">
              <a:rPr lang="en-US" smtClean="0"/>
              <a:t>1/24/24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CE9727-1301-E537-1BE1-52DE44AAD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B40F3F-DFB5-05C6-BC34-75E8E7183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80DBA-1F2A-8140-BFF5-05DEA08E5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496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95346-384E-EB2D-AC8C-E9C1EFC5B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101029-B99C-3322-98AB-80E879A78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2F98A6-9600-8536-D102-4F3EAE2BAD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5DF9C7-8E5B-617C-63B5-225D0613B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1EA20-798B-B945-A1AD-FA7652B7ABC6}" type="datetimeFigureOut">
              <a:rPr lang="en-US" smtClean="0"/>
              <a:t>1/24/24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3EBB02-12D9-456C-0479-66A78EA31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442B62-ACB2-84DD-64DE-4C40EF242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80DBA-1F2A-8140-BFF5-05DEA08E5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071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95874-B07C-3B9C-4C18-C5F69C317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5F5570-DF8D-ED01-7CE6-FD6D5B1DF7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E828CF-B214-A73F-35C5-A57635889C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346367-0607-AB24-BEA9-A15C67925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1EA20-798B-B945-A1AD-FA7652B7ABC6}" type="datetimeFigureOut">
              <a:rPr lang="en-US" smtClean="0"/>
              <a:t>1/24/24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1F7329-C2C1-9056-9E51-13FB24B39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0772F4-FF61-2499-EE6C-CF47C593D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80DBA-1F2A-8140-BFF5-05DEA08E5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225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596252-21CD-61D1-CC9A-3C141441C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5CA57F-09D9-6D12-A107-8F4F726F06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A065A8-E420-FC3D-7C80-9C6EC65B26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81EA20-798B-B945-A1AD-FA7652B7ABC6}" type="datetimeFigureOut">
              <a:rPr lang="en-US" smtClean="0"/>
              <a:t>1/24/24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918915-AF03-0401-D0AC-18A16FCADC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84DEEA-34EB-6285-0FB8-7562DEC519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880DBA-1F2A-8140-BFF5-05DEA08E5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146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tiff"/><Relationship Id="rId3" Type="http://schemas.openxmlformats.org/officeDocument/2006/relationships/image" Target="../media/image11.emf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3.png"/><Relationship Id="rId7" Type="http://schemas.openxmlformats.org/officeDocument/2006/relationships/image" Target="../media/image8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gif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tif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28AA14-EB6C-B00D-73C5-DE92C30AA6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0338" y="640080"/>
            <a:ext cx="3734014" cy="3566160"/>
          </a:xfrm>
        </p:spPr>
        <p:txBody>
          <a:bodyPr anchor="b">
            <a:normAutofit/>
          </a:bodyPr>
          <a:lstStyle/>
          <a:p>
            <a:pPr algn="l"/>
            <a:r>
              <a:rPr lang="en-US" sz="5400"/>
              <a:t>fellow research</a:t>
            </a:r>
            <a:br>
              <a:rPr lang="en-US" sz="5400"/>
            </a:br>
            <a:r>
              <a:rPr lang="en-US" sz="5400"/>
              <a:t>from a fellow fellow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74D294-B97F-691C-C88A-0E72914D53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0339" y="4636008"/>
            <a:ext cx="3734014" cy="1572768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*disclaimer: what follows are my views and not the views of…</a:t>
            </a:r>
          </a:p>
          <a:p>
            <a:pPr algn="l"/>
            <a:r>
              <a:rPr lang="en-US" dirty="0"/>
              <a:t>Brian Locke</a:t>
            </a:r>
          </a:p>
        </p:txBody>
      </p:sp>
      <p:sp>
        <p:nvSpPr>
          <p:cNvPr id="24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Generated by DALL·E">
            <a:extLst>
              <a:ext uri="{FF2B5EF4-FFF2-40B4-BE49-F238E27FC236}">
                <a16:creationId xmlns:a16="http://schemas.microsoft.com/office/drawing/2014/main" id="{FF2222AA-D638-DFFC-8A2A-0801C0F7F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45650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4C796-C709-9529-CA5E-291AAD1A3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I help?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124B069-705C-7522-D0EA-A94EB6F1BE0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2091111"/>
              </p:ext>
            </p:extLst>
          </p:nvPr>
        </p:nvGraphicFramePr>
        <p:xfrm>
          <a:off x="1450730" y="1615901"/>
          <a:ext cx="9290540" cy="28438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45270">
                  <a:extLst>
                    <a:ext uri="{9D8B030D-6E8A-4147-A177-3AD203B41FA5}">
                      <a16:colId xmlns:a16="http://schemas.microsoft.com/office/drawing/2014/main" val="936175064"/>
                    </a:ext>
                  </a:extLst>
                </a:gridCol>
                <a:gridCol w="4645270">
                  <a:extLst>
                    <a:ext uri="{9D8B030D-6E8A-4147-A177-3AD203B41FA5}">
                      <a16:colId xmlns:a16="http://schemas.microsoft.com/office/drawing/2014/main" val="221859834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600" dirty="0"/>
                        <a:t>What Can I Offer? </a:t>
                      </a:r>
                    </a:p>
                  </a:txBody>
                  <a:tcPr marL="80787" marR="80787" marT="40394" marB="40394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What I Can’t Offer</a:t>
                      </a:r>
                    </a:p>
                  </a:txBody>
                  <a:tcPr marL="80787" marR="80787" marT="40394" marB="40394"/>
                </a:tc>
                <a:extLst>
                  <a:ext uri="{0D108BD9-81ED-4DB2-BD59-A6C34878D82A}">
                    <a16:rowId xmlns:a16="http://schemas.microsoft.com/office/drawing/2014/main" val="2639457548"/>
                  </a:ext>
                </a:extLst>
              </a:tr>
              <a:tr h="2504406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I have some ideas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I can do (and teach) the needed study design, epi/statistics, and database skills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I want (and am incentivized) to </a:t>
                      </a:r>
                      <a:r>
                        <a:rPr lang="en-US" sz="1600" b="1" dirty="0"/>
                        <a:t>collaborate or advise</a:t>
                      </a:r>
                      <a:r>
                        <a:rPr lang="en-US" sz="1600" dirty="0"/>
                        <a:t> on other projects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I think it is very helpful to have external advisors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I’ve (big) helped with Brittany and Jeff’s projects and (little) helped with Ryan, Jared, and Darren’s</a:t>
                      </a:r>
                    </a:p>
                  </a:txBody>
                  <a:tcPr marL="80787" marR="80787" marT="40394" marB="40394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I cannot provide resources (statisticians, study coordinators, grad students)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I cannot offer advocacy that carries weight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I would not be a wise primary-mentor for someone who wants a primary research career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But, I can help</a:t>
                      </a:r>
                    </a:p>
                  </a:txBody>
                  <a:tcPr marL="80787" marR="80787" marT="40394" marB="40394"/>
                </a:tc>
                <a:extLst>
                  <a:ext uri="{0D108BD9-81ED-4DB2-BD59-A6C34878D82A}">
                    <a16:rowId xmlns:a16="http://schemas.microsoft.com/office/drawing/2014/main" val="640862622"/>
                  </a:ext>
                </a:extLst>
              </a:tr>
            </a:tbl>
          </a:graphicData>
        </a:graphic>
      </p:graphicFrame>
      <p:pic>
        <p:nvPicPr>
          <p:cNvPr id="13314" name="Picture 2" descr="Everybody wanna be a bodybuilder — nobody wants to lift heavy ass weights |  by Nikita Kazakov | BasicDrop | Medium">
            <a:extLst>
              <a:ext uri="{FF2B5EF4-FFF2-40B4-BE49-F238E27FC236}">
                <a16:creationId xmlns:a16="http://schemas.microsoft.com/office/drawing/2014/main" id="{C16107C5-A534-0DE5-16FA-2C8CAD89B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353" y="4630926"/>
            <a:ext cx="2129570" cy="2129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88126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A5622-24E7-CC16-78B8-C801CD0B3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7524"/>
            <a:ext cx="10515600" cy="1325563"/>
          </a:xfrm>
        </p:spPr>
        <p:txBody>
          <a:bodyPr/>
          <a:lstStyle/>
          <a:p>
            <a:r>
              <a:rPr lang="en-US" dirty="0"/>
              <a:t>Hypercapnic Respiratory Failure: </a:t>
            </a:r>
            <a:br>
              <a:rPr lang="en-US" dirty="0"/>
            </a:br>
            <a:r>
              <a:rPr lang="en-US" b="1" dirty="0"/>
              <a:t>Overall research premise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710262-B9BA-99D6-BE91-841AF689FE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78024"/>
            <a:ext cx="10515600" cy="4351338"/>
          </a:xfrm>
        </p:spPr>
        <p:txBody>
          <a:bodyPr/>
          <a:lstStyle/>
          <a:p>
            <a:r>
              <a:rPr lang="en-US" dirty="0"/>
              <a:t>inflicts a high burden of disease (prevalence * morbidity) </a:t>
            </a:r>
          </a:p>
          <a:p>
            <a:r>
              <a:rPr lang="en-US" dirty="0"/>
              <a:t>is becoming a bigger problem (obesity, opiates, multimorbidity)</a:t>
            </a:r>
          </a:p>
          <a:p>
            <a:r>
              <a:rPr lang="en-US" dirty="0"/>
              <a:t>is (potentially) treatable with NIV, GLP-1Ra, etc. </a:t>
            </a:r>
          </a:p>
          <a:p>
            <a:pPr lvl="1"/>
            <a:r>
              <a:rPr lang="en-US" dirty="0"/>
              <a:t>but the current evidence base is inadequate</a:t>
            </a:r>
          </a:p>
          <a:p>
            <a:r>
              <a:rPr lang="en-US" dirty="0"/>
              <a:t>is comparatively neglected (biases against this type of patient)</a:t>
            </a:r>
          </a:p>
          <a:p>
            <a:pPr marL="0" indent="0">
              <a:buNone/>
            </a:pPr>
            <a:r>
              <a:rPr lang="en-US" dirty="0"/>
              <a:t>Therefore, doing a better job recognizing hypercapnia will allow: </a:t>
            </a:r>
          </a:p>
          <a:p>
            <a:r>
              <a:rPr lang="en-US" dirty="0"/>
              <a:t>Better quantification (</a:t>
            </a:r>
            <a:r>
              <a:rPr lang="en-US" dirty="0" err="1"/>
              <a:t>ie</a:t>
            </a:r>
            <a:r>
              <a:rPr lang="en-US" dirty="0"/>
              <a:t>. research) about hypercapnia’s impacts</a:t>
            </a:r>
          </a:p>
          <a:p>
            <a:r>
              <a:rPr lang="en-US" dirty="0"/>
              <a:t>Better care for patients with known best management. </a:t>
            </a:r>
          </a:p>
        </p:txBody>
      </p:sp>
    </p:spTree>
    <p:extLst>
      <p:ext uri="{BB962C8B-B14F-4D97-AF65-F5344CB8AC3E}">
        <p14:creationId xmlns:p14="http://schemas.microsoft.com/office/powerpoint/2010/main" val="20103193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3A445-6A57-83A4-03C9-D1A82DD84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Completed Research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6CFB15-B6D3-4D5B-AACC-814A0E46AA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589" y="1263220"/>
            <a:ext cx="3926642" cy="2617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50D2620-7A20-D265-5F19-48C5EB3838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86"/>
          <a:stretch/>
        </p:blipFill>
        <p:spPr bwMode="auto">
          <a:xfrm>
            <a:off x="6151098" y="365125"/>
            <a:ext cx="5407900" cy="347958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AACF444-9482-C409-9B4E-7F6A2FBC9B86}"/>
              </a:ext>
            </a:extLst>
          </p:cNvPr>
          <p:cNvSpPr/>
          <p:nvPr/>
        </p:nvSpPr>
        <p:spPr>
          <a:xfrm>
            <a:off x="10086432" y="2304475"/>
            <a:ext cx="909691" cy="267626"/>
          </a:xfrm>
          <a:prstGeom prst="round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7A5037D-FBE4-794F-1249-F4D02C0AAE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004379"/>
            <a:ext cx="3926643" cy="26177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697B373-321C-AFDB-8603-7062631956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64253" y="4074672"/>
            <a:ext cx="2516532" cy="2516532"/>
          </a:xfrm>
          <a:prstGeom prst="rect">
            <a:avLst/>
          </a:prstGeom>
        </p:spPr>
      </p:pic>
      <p:pic>
        <p:nvPicPr>
          <p:cNvPr id="9" name="Picture 8" descr="Diagram, venn diagram&#10;&#10;Description automatically generated">
            <a:extLst>
              <a:ext uri="{FF2B5EF4-FFF2-40B4-BE49-F238E27FC236}">
                <a16:creationId xmlns:a16="http://schemas.microsoft.com/office/drawing/2014/main" id="{C63C56C8-D633-CA56-3BE2-B9EA527394C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9013" y="4012887"/>
            <a:ext cx="3958400" cy="2968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45505EF-D15E-A8B7-8BE1-16588CD0E43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1263220"/>
            <a:ext cx="1897825" cy="64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1882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A0F39-F6D3-AA5B-96AB-89AA02C8E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Research (at least </a:t>
            </a:r>
            <a:r>
              <a:rPr lang="en-US" b="1" u="sng" dirty="0"/>
              <a:t>2025</a:t>
            </a:r>
            <a:r>
              <a:rPr lang="en-US" dirty="0"/>
              <a:t> – 2030):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A492C32-F8A7-B673-098A-B3F686F143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5079961"/>
              </p:ext>
            </p:extLst>
          </p:nvPr>
        </p:nvGraphicFramePr>
        <p:xfrm>
          <a:off x="318659" y="1690227"/>
          <a:ext cx="11457017" cy="476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60429">
                  <a:extLst>
                    <a:ext uri="{9D8B030D-6E8A-4147-A177-3AD203B41FA5}">
                      <a16:colId xmlns:a16="http://schemas.microsoft.com/office/drawing/2014/main" val="2385467325"/>
                    </a:ext>
                  </a:extLst>
                </a:gridCol>
                <a:gridCol w="3110782">
                  <a:extLst>
                    <a:ext uri="{9D8B030D-6E8A-4147-A177-3AD203B41FA5}">
                      <a16:colId xmlns:a16="http://schemas.microsoft.com/office/drawing/2014/main" val="47158414"/>
                    </a:ext>
                  </a:extLst>
                </a:gridCol>
                <a:gridCol w="3184130">
                  <a:extLst>
                    <a:ext uri="{9D8B030D-6E8A-4147-A177-3AD203B41FA5}">
                      <a16:colId xmlns:a16="http://schemas.microsoft.com/office/drawing/2014/main" val="3275427320"/>
                    </a:ext>
                  </a:extLst>
                </a:gridCol>
                <a:gridCol w="3901676">
                  <a:extLst>
                    <a:ext uri="{9D8B030D-6E8A-4147-A177-3AD203B41FA5}">
                      <a16:colId xmlns:a16="http://schemas.microsoft.com/office/drawing/2014/main" val="3895572011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OVERALL: </a:t>
                      </a:r>
                      <a:r>
                        <a:rPr lang="en-US" b="0" dirty="0"/>
                        <a:t>Patients with Consequentially-Missed Hypercapnia can be Identified Using Health Record Elements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OVERALL: There is a significant burden of unrecognized hypercapnia among hospitalized patients.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3 aims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55533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Aim 1:  Use NLP / AI to incorporate unstructured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Aim 2: Prospective Validation of Positive Predictive 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Aim 3: Assess Potential Impact of Unrecognized Hypercapnia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06930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Hypothesis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RN/ED Triage note symptoms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simple NLP (CLAMP) vs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Large-Language Models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‘Risk’-modeling can identify inpatients missed by their teams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Patients predicted likely to have had unrecognized hypercapnia suffer adverse outcomes, like readmission.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75327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Rationale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Signs/Symptoms improve accuracy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e.g. STOP-BANG for OSA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Must be verified to identify unrecognized hypercapnia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Would expanded recognition lead to overdiagnosis?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87549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Approach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Train &amp; evaluate performance  on retrospective, local health records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Prospectively apply TcCO2 to inpatients predicted likely to have hypercapnia – do they?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/>
                        <a:t>↑readmission mortality In patients who likely had hypercapnia?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/>
                        <a:t># likely hypercapnia  admissions prior to actual  recognition?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8022003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r>
                        <a:rPr lang="en-US" b="1" dirty="0"/>
                        <a:t>Payoff</a:t>
                      </a:r>
                      <a:r>
                        <a:rPr lang="en-US" dirty="0"/>
                        <a:t>: Allow hypercapnic respiratory failure -not dependent on clinician identification- as an </a:t>
                      </a:r>
                      <a:r>
                        <a:rPr lang="en-US" b="1" dirty="0"/>
                        <a:t>exposure or outcome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7354343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r>
                        <a:rPr lang="en-US" b="1" dirty="0"/>
                        <a:t>Career Development</a:t>
                      </a:r>
                      <a:r>
                        <a:rPr lang="en-US" dirty="0"/>
                        <a:t>: Skillset bridging bioinformatics and clinical investigation required to validate promising technology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499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68665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B0ED63-28CC-46C7-4B8D-4FE8AE266A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4574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u="sng" dirty="0"/>
              <a:t>In the interim</a:t>
            </a:r>
            <a:r>
              <a:rPr lang="en-US" dirty="0"/>
              <a:t>, preliminary work needed…</a:t>
            </a:r>
          </a:p>
          <a:p>
            <a:r>
              <a:rPr lang="en-US" dirty="0"/>
              <a:t>strengthen the case to investigate hypercapnia</a:t>
            </a:r>
          </a:p>
          <a:p>
            <a:r>
              <a:rPr lang="en-US" dirty="0"/>
              <a:t>augment tools to study hypercapnia epi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34D8A97C-2F03-11DB-BFE1-46466769C4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8726129"/>
              </p:ext>
            </p:extLst>
          </p:nvPr>
        </p:nvGraphicFramePr>
        <p:xfrm>
          <a:off x="492369" y="2059599"/>
          <a:ext cx="10946425" cy="438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2665">
                  <a:extLst>
                    <a:ext uri="{9D8B030D-6E8A-4147-A177-3AD203B41FA5}">
                      <a16:colId xmlns:a16="http://schemas.microsoft.com/office/drawing/2014/main" val="3794669508"/>
                    </a:ext>
                  </a:extLst>
                </a:gridCol>
                <a:gridCol w="2011181">
                  <a:extLst>
                    <a:ext uri="{9D8B030D-6E8A-4147-A177-3AD203B41FA5}">
                      <a16:colId xmlns:a16="http://schemas.microsoft.com/office/drawing/2014/main" val="2446645535"/>
                    </a:ext>
                  </a:extLst>
                </a:gridCol>
                <a:gridCol w="1863970">
                  <a:extLst>
                    <a:ext uri="{9D8B030D-6E8A-4147-A177-3AD203B41FA5}">
                      <a16:colId xmlns:a16="http://schemas.microsoft.com/office/drawing/2014/main" val="1848892416"/>
                    </a:ext>
                  </a:extLst>
                </a:gridCol>
                <a:gridCol w="1863969">
                  <a:extLst>
                    <a:ext uri="{9D8B030D-6E8A-4147-A177-3AD203B41FA5}">
                      <a16:colId xmlns:a16="http://schemas.microsoft.com/office/drawing/2014/main" val="973214266"/>
                    </a:ext>
                  </a:extLst>
                </a:gridCol>
                <a:gridCol w="2004646">
                  <a:extLst>
                    <a:ext uri="{9D8B030D-6E8A-4147-A177-3AD203B41FA5}">
                      <a16:colId xmlns:a16="http://schemas.microsoft.com/office/drawing/2014/main" val="2905937026"/>
                    </a:ext>
                  </a:extLst>
                </a:gridCol>
                <a:gridCol w="1989994">
                  <a:extLst>
                    <a:ext uri="{9D8B030D-6E8A-4147-A177-3AD203B41FA5}">
                      <a16:colId xmlns:a16="http://schemas.microsoft.com/office/drawing/2014/main" val="3313327960"/>
                    </a:ext>
                  </a:extLst>
                </a:gridCol>
              </a:tblGrid>
              <a:tr h="191233">
                <a:tc gridSpan="6"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Inpatient Hypercapnic Respiratory Failure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8132727"/>
                  </a:ext>
                </a:extLst>
              </a:tr>
              <a:tr h="53698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ABG CO2&gt;45 vs VBG CO2&gt;50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Who gets steroids / antibiotics /  diuretics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National Consequence of ↑ICD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Who is diagnosed / managed as OHS?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Dysutility</a:t>
                      </a:r>
                      <a:r>
                        <a:rPr lang="en-US" dirty="0"/>
                        <a:t> of FP vs FN during </a:t>
                      </a:r>
                      <a:r>
                        <a:rPr lang="en-US" dirty="0" err="1"/>
                        <a:t>hypercap</a:t>
                      </a:r>
                      <a:r>
                        <a:rPr lang="en-US" dirty="0"/>
                        <a:t> workup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3131318"/>
                  </a:ext>
                </a:extLst>
              </a:tr>
              <a:tr h="536983">
                <a:tc>
                  <a:txBody>
                    <a:bodyPr/>
                    <a:lstStyle/>
                    <a:p>
                      <a:r>
                        <a:rPr lang="en-US" dirty="0"/>
                        <a:t>Hypothesis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Vent Support, Dx is equivalent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Most get kitchen sink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High Readmission Rates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Conditions that exclude OHS vary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FN currently underweighted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3886504"/>
                  </a:ext>
                </a:extLst>
              </a:tr>
              <a:tr h="5369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Data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/>
                        <a:t>TriNetX</a:t>
                      </a:r>
                      <a:r>
                        <a:rPr lang="en-US" b="1" dirty="0"/>
                        <a:t> (cleaning done)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/>
                        <a:t>TriNetX</a:t>
                      </a:r>
                      <a:r>
                        <a:rPr lang="en-US" b="1" dirty="0"/>
                        <a:t> (cleaning done)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National Inpatient Sample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Survey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Group Session Survey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141165"/>
                  </a:ext>
                </a:extLst>
              </a:tr>
              <a:tr h="536983">
                <a:tc>
                  <a:txBody>
                    <a:bodyPr/>
                    <a:lstStyle/>
                    <a:p>
                      <a:r>
                        <a:rPr lang="en-US" dirty="0"/>
                        <a:t>Methods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Descriptive Stats, Regressions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Descriptive Stats, Regressions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Descriptive Stats, Regression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Randomized Vignette’s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Anchor-based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9574234"/>
                  </a:ext>
                </a:extLst>
              </a:tr>
              <a:tr h="536983">
                <a:tc>
                  <a:txBody>
                    <a:bodyPr/>
                    <a:lstStyle/>
                    <a:p>
                      <a:r>
                        <a:rPr lang="en-US" dirty="0"/>
                        <a:t>Team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/>
                        <a:t>Somya</a:t>
                      </a:r>
                      <a:r>
                        <a:rPr lang="en-US" b="1" dirty="0"/>
                        <a:t> Mishra (</a:t>
                      </a:r>
                      <a:r>
                        <a:rPr lang="en-US" b="1" dirty="0" err="1"/>
                        <a:t>Anesth</a:t>
                      </a:r>
                      <a:r>
                        <a:rPr lang="en-US" b="1" dirty="0"/>
                        <a:t>/Sleep Fellow)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Chaiyakunapruk</a:t>
                      </a:r>
                      <a:r>
                        <a:rPr lang="en-US" dirty="0"/>
                        <a:t> (Pharm/Econ)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04363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37519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BFD3584-28C5-1862-BF0D-B0CCA3907F0E}"/>
              </a:ext>
            </a:extLst>
          </p:cNvPr>
          <p:cNvSpPr txBox="1">
            <a:spLocks/>
          </p:cNvSpPr>
          <p:nvPr/>
        </p:nvSpPr>
        <p:spPr>
          <a:xfrm>
            <a:off x="297327" y="22074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Palatino Linotype" panose="02040502050505030304" pitchFamily="18" charset="0"/>
              </a:rPr>
              <a:t>Immersive Virtual Reality – Joseph Finkelstein MD PhD MA, Dept Bioinformatics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0DF54FA-E429-3FFD-DFFA-C6C5EB14E276}"/>
              </a:ext>
            </a:extLst>
          </p:cNvPr>
          <p:cNvSpPr txBox="1">
            <a:spLocks/>
          </p:cNvSpPr>
          <p:nvPr/>
        </p:nvSpPr>
        <p:spPr>
          <a:xfrm>
            <a:off x="333734" y="1270292"/>
            <a:ext cx="681814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b="1" dirty="0">
                <a:latin typeface="Palatino Linotype" panose="02040502050505030304" pitchFamily="18" charset="0"/>
                <a:ea typeface="Calibri" panose="020F0502020204030204" pitchFamily="34" charset="0"/>
              </a:rPr>
              <a:t>VR</a:t>
            </a:r>
            <a:r>
              <a:rPr lang="en-US" sz="1800" dirty="0">
                <a:latin typeface="Palatino Linotype" panose="02040502050505030304" pitchFamily="18" charset="0"/>
                <a:ea typeface="Calibri" panose="020F0502020204030204" pitchFamily="34" charset="0"/>
              </a:rPr>
              <a:t>: immersive (headset) vs non-immersive (computer game).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b="1" dirty="0">
                <a:latin typeface="Palatino Linotype" panose="02040502050505030304" pitchFamily="18" charset="0"/>
                <a:ea typeface="Calibri" panose="020F0502020204030204" pitchFamily="34" charset="0"/>
              </a:rPr>
              <a:t>Immersion</a:t>
            </a:r>
            <a:r>
              <a:rPr lang="en-US" sz="1800" dirty="0">
                <a:latin typeface="Palatino Linotype" panose="02040502050505030304" pitchFamily="18" charset="0"/>
                <a:ea typeface="Calibri" panose="020F0502020204030204" pitchFamily="34" charset="0"/>
              </a:rPr>
              <a:t> is the experience of being absorbed (termed, ‘presence’), forgetting their embodied presence and thus responding as if the environment is real. </a:t>
            </a:r>
            <a:endParaRPr lang="en-US" sz="1800" kern="0" dirty="0">
              <a:latin typeface="Palatino Linotype" panose="02040502050505030304" pitchFamily="18" charset="0"/>
              <a:ea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b="1" kern="0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ICU Use cases: </a:t>
            </a:r>
            <a:r>
              <a:rPr lang="en-US" sz="1800" kern="0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Relaxation (several feasibility studies), Cognitive/physical mobilization (1 RCT), Distraction/pain control  (1 RCT pre-op), Delirium*, Sleep  (1 +RCT)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kern="0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Feasibility Study (done) </a:t>
            </a:r>
            <a:r>
              <a:rPr lang="en-US" sz="1800" b="1" kern="0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→ </a:t>
            </a:r>
            <a:r>
              <a:rPr lang="en-US" sz="1800" b="1" kern="0" dirty="0">
                <a:solidFill>
                  <a:srgbClr val="C00000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Next Steps?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D5D031-59D0-9FE8-26CE-A087086C0D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5090" y="1200719"/>
            <a:ext cx="3862383" cy="30287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34649A9-1E76-85F4-3D69-5D3805F8E5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5278" y="4423220"/>
            <a:ext cx="5089661" cy="18507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FAC680C-F6B9-2752-8962-249133D23F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3781" y="4299723"/>
            <a:ext cx="5868219" cy="2448267"/>
          </a:xfrm>
          <a:prstGeom prst="rect">
            <a:avLst/>
          </a:prstGeom>
        </p:spPr>
      </p:pic>
      <p:pic>
        <p:nvPicPr>
          <p:cNvPr id="9" name="Picture 2" descr="MP160 Data Acquisition System">
            <a:extLst>
              <a:ext uri="{FF2B5EF4-FFF2-40B4-BE49-F238E27FC236}">
                <a16:creationId xmlns:a16="http://schemas.microsoft.com/office/drawing/2014/main" id="{4EFDEE9E-C05F-9885-1A61-BF64744DE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04" y="4206719"/>
            <a:ext cx="1161285" cy="1112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25E81157-82BB-4903-4E94-46B814ABDD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632" y="4022762"/>
            <a:ext cx="2285358" cy="1246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Amazon.com: Meta Quest Pro : Everything Else">
            <a:extLst>
              <a:ext uri="{FF2B5EF4-FFF2-40B4-BE49-F238E27FC236}">
                <a16:creationId xmlns:a16="http://schemas.microsoft.com/office/drawing/2014/main" id="{3B3AB179-8076-79DD-3BE4-4E7594597D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52" y="5143966"/>
            <a:ext cx="4701872" cy="1604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Meta Quest Pro VR Headset for sale online | eBay">
            <a:extLst>
              <a:ext uri="{FF2B5EF4-FFF2-40B4-BE49-F238E27FC236}">
                <a16:creationId xmlns:a16="http://schemas.microsoft.com/office/drawing/2014/main" id="{C73DBC83-25EE-3E52-09B8-2D57070694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8899" y="3679033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11403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A3266-97F8-9216-8EBC-1CEB782C7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Hypercap</a:t>
            </a:r>
            <a:r>
              <a:rPr lang="en-US" dirty="0"/>
              <a:t>. Diagnosis: ABG vs VBG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8AE1CD-9ED3-E805-A11B-C314D81896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Problem: Emergency room providers often use VBGs to “diagnose” hypercapnia, but it’s unclear if they get managed like ABG-diagnosed</a:t>
            </a:r>
          </a:p>
          <a:p>
            <a:r>
              <a:rPr lang="en-US" dirty="0"/>
              <a:t>Study Question: Do patients admitted with VBGs suggestive of hypercapnia </a:t>
            </a:r>
          </a:p>
          <a:p>
            <a:pPr lvl="1"/>
            <a:r>
              <a:rPr lang="en-US" dirty="0"/>
              <a:t>Receive the same care (</a:t>
            </a:r>
            <a:r>
              <a:rPr lang="en-US" dirty="0" err="1"/>
              <a:t>ie</a:t>
            </a:r>
            <a:r>
              <a:rPr lang="en-US" dirty="0"/>
              <a:t>. ICD-codes of hypercapnic resp failure)</a:t>
            </a:r>
          </a:p>
          <a:p>
            <a:pPr lvl="1"/>
            <a:r>
              <a:rPr lang="en-US" dirty="0"/>
              <a:t>Have the same outcomes (</a:t>
            </a:r>
            <a:r>
              <a:rPr lang="en-US" dirty="0" err="1"/>
              <a:t>ie</a:t>
            </a:r>
            <a:r>
              <a:rPr lang="en-US" dirty="0"/>
              <a:t>. intubation rate, NIV use)</a:t>
            </a:r>
          </a:p>
          <a:p>
            <a:pPr marL="457200" lvl="1" indent="0">
              <a:buNone/>
            </a:pPr>
            <a:r>
              <a:rPr lang="en-US" dirty="0"/>
              <a:t>As those with ABGs confirming hypercapnia?</a:t>
            </a:r>
          </a:p>
          <a:p>
            <a:r>
              <a:rPr lang="en-US" dirty="0"/>
              <a:t>Data: Nationally aggregated EHR (</a:t>
            </a:r>
            <a:r>
              <a:rPr lang="en-US" dirty="0" err="1"/>
              <a:t>TriNetX</a:t>
            </a:r>
            <a:r>
              <a:rPr lang="en-US" dirty="0"/>
              <a:t>) of patients</a:t>
            </a:r>
          </a:p>
          <a:p>
            <a:r>
              <a:rPr lang="en-US" dirty="0"/>
              <a:t>Methods: Inverse Probability (of A/VBG)-Weighted Comparison</a:t>
            </a:r>
          </a:p>
        </p:txBody>
      </p:sp>
    </p:spTree>
    <p:extLst>
      <p:ext uri="{BB962C8B-B14F-4D97-AF65-F5344CB8AC3E}">
        <p14:creationId xmlns:p14="http://schemas.microsoft.com/office/powerpoint/2010/main" val="654747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A3266-97F8-9216-8EBC-1CEB782C7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Hypercapnia Diagnostics: Harm of FP vs FN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8AE1CD-9ED3-E805-A11B-C314D81896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Problem: Thresholds for any test [e.g. HCO3- level, Modeled </a:t>
            </a:r>
            <a:r>
              <a:rPr lang="en-US" dirty="0" err="1"/>
              <a:t>Pr</a:t>
            </a:r>
            <a:r>
              <a:rPr lang="en-US" dirty="0"/>
              <a:t>(</a:t>
            </a:r>
            <a:r>
              <a:rPr lang="en-US" dirty="0" err="1"/>
              <a:t>Hypercap</a:t>
            </a:r>
            <a:r>
              <a:rPr lang="en-US" dirty="0"/>
              <a:t>)] should be defined to minimize the dis-utility of incorrect results. No evidence exists for hypercapnia diagnosis. </a:t>
            </a:r>
          </a:p>
          <a:p>
            <a:r>
              <a:rPr lang="en-US" dirty="0"/>
              <a:t>Study Question: How bad is it to miss hypercapnia in comparison to </a:t>
            </a:r>
            <a:r>
              <a:rPr lang="en-US" dirty="0" err="1"/>
              <a:t>overtesting</a:t>
            </a:r>
            <a:r>
              <a:rPr lang="en-US" dirty="0"/>
              <a:t>/</a:t>
            </a:r>
            <a:r>
              <a:rPr lang="en-US" dirty="0" err="1"/>
              <a:t>overdiagnosing</a:t>
            </a:r>
            <a:r>
              <a:rPr lang="en-US" dirty="0"/>
              <a:t> it? </a:t>
            </a:r>
          </a:p>
          <a:p>
            <a:r>
              <a:rPr lang="en-US" dirty="0"/>
              <a:t>Data: Survey (initially, providers – via Hosp/PCCM/Sleep groups)</a:t>
            </a:r>
          </a:p>
          <a:p>
            <a:r>
              <a:rPr lang="en-US" dirty="0"/>
              <a:t>Methods: survey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334072-BBE9-CE28-590B-CF61ABF038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5669" y="4561032"/>
            <a:ext cx="5190744" cy="14199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1E60452-DE5C-2965-F7DC-0EAE33578E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6626" y="5981028"/>
            <a:ext cx="7772400" cy="772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5343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A3266-97F8-9216-8EBC-1CEB782C7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Diagnostic Criteria of OHS: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8AE1CD-9ED3-E805-A11B-C314D81896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Problem</a:t>
            </a:r>
          </a:p>
          <a:p>
            <a:r>
              <a:rPr lang="en-US" dirty="0"/>
              <a:t>Study Question</a:t>
            </a:r>
          </a:p>
          <a:p>
            <a:r>
              <a:rPr lang="en-US" dirty="0"/>
              <a:t>Data</a:t>
            </a:r>
          </a:p>
          <a:p>
            <a:r>
              <a:rPr lang="en-US" dirty="0"/>
              <a:t>Methods</a:t>
            </a:r>
          </a:p>
        </p:txBody>
      </p:sp>
    </p:spTree>
    <p:extLst>
      <p:ext uri="{BB962C8B-B14F-4D97-AF65-F5344CB8AC3E}">
        <p14:creationId xmlns:p14="http://schemas.microsoft.com/office/powerpoint/2010/main" val="17658651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A3266-97F8-9216-8EBC-1CEB782C7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National Consequence of Hypercapnia Admissions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8AE1CD-9ED3-E805-A11B-C314D81896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Problem</a:t>
            </a:r>
          </a:p>
          <a:p>
            <a:r>
              <a:rPr lang="en-US" dirty="0"/>
              <a:t>Study Question</a:t>
            </a:r>
          </a:p>
          <a:p>
            <a:r>
              <a:rPr lang="en-US" dirty="0"/>
              <a:t>Data</a:t>
            </a:r>
          </a:p>
          <a:p>
            <a:r>
              <a:rPr lang="en-US" dirty="0"/>
              <a:t>Methods</a:t>
            </a:r>
          </a:p>
        </p:txBody>
      </p:sp>
    </p:spTree>
    <p:extLst>
      <p:ext uri="{BB962C8B-B14F-4D97-AF65-F5344CB8AC3E}">
        <p14:creationId xmlns:p14="http://schemas.microsoft.com/office/powerpoint/2010/main" val="480790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30CE2860-2E79-098E-39C2-0934A40FBF1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0422816"/>
              </p:ext>
            </p:extLst>
          </p:nvPr>
        </p:nvGraphicFramePr>
        <p:xfrm>
          <a:off x="1556475" y="1886244"/>
          <a:ext cx="8911281" cy="1645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911281">
                  <a:extLst>
                    <a:ext uri="{9D8B030D-6E8A-4147-A177-3AD203B41FA5}">
                      <a16:colId xmlns:a16="http://schemas.microsoft.com/office/drawing/2014/main" val="22297270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3 Components of a Project: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8521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2400" dirty="0"/>
                        <a:t>Research Question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2400" dirty="0"/>
                        <a:t>***Data*** 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2400" dirty="0"/>
                        <a:t>Methods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6440900"/>
                  </a:ext>
                </a:extLst>
              </a:tr>
            </a:tbl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73EF32A2-286B-CFD1-2444-D4CCE2420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45462"/>
            <a:ext cx="10515600" cy="1325563"/>
          </a:xfrm>
        </p:spPr>
        <p:txBody>
          <a:bodyPr/>
          <a:lstStyle/>
          <a:p>
            <a:r>
              <a:rPr lang="en-US" dirty="0"/>
              <a:t>Consider each before proceeding…</a:t>
            </a:r>
          </a:p>
        </p:txBody>
      </p:sp>
    </p:spTree>
    <p:extLst>
      <p:ext uri="{BB962C8B-B14F-4D97-AF65-F5344CB8AC3E}">
        <p14:creationId xmlns:p14="http://schemas.microsoft.com/office/powerpoint/2010/main" val="30145747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3F354D9-CE1E-9F56-B349-2DB126E489AB}"/>
              </a:ext>
            </a:extLst>
          </p:cNvPr>
          <p:cNvSpPr txBox="1">
            <a:spLocks/>
          </p:cNvSpPr>
          <p:nvPr/>
        </p:nvSpPr>
        <p:spPr>
          <a:xfrm>
            <a:off x="297327" y="22074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Palatino Linotype" panose="02040502050505030304" pitchFamily="18" charset="0"/>
              </a:rPr>
              <a:t>Jeanette Brown MD PhD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4824C3F-9D06-BBB2-8C81-5A99E1C33326}"/>
              </a:ext>
            </a:extLst>
          </p:cNvPr>
          <p:cNvSpPr txBox="1">
            <a:spLocks/>
          </p:cNvSpPr>
          <p:nvPr/>
        </p:nvSpPr>
        <p:spPr>
          <a:xfrm>
            <a:off x="333734" y="1270292"/>
            <a:ext cx="681814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b="1" dirty="0">
                <a:latin typeface="Palatino Linotype" panose="02040502050505030304" pitchFamily="18" charset="0"/>
                <a:ea typeface="Calibri" panose="020F0502020204030204" pitchFamily="34" charset="0"/>
              </a:rPr>
              <a:t>VR</a:t>
            </a:r>
            <a:r>
              <a:rPr lang="en-US" sz="1800" dirty="0">
                <a:latin typeface="Palatino Linotype" panose="02040502050505030304" pitchFamily="18" charset="0"/>
                <a:ea typeface="Calibri" panose="020F0502020204030204" pitchFamily="34" charset="0"/>
              </a:rPr>
              <a:t>: immersive (headset) vs non-immersive (computer game).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b="1" dirty="0">
                <a:latin typeface="Palatino Linotype" panose="02040502050505030304" pitchFamily="18" charset="0"/>
                <a:ea typeface="Calibri" panose="020F0502020204030204" pitchFamily="34" charset="0"/>
              </a:rPr>
              <a:t>Immersion</a:t>
            </a:r>
            <a:r>
              <a:rPr lang="en-US" sz="1800" dirty="0">
                <a:latin typeface="Palatino Linotype" panose="02040502050505030304" pitchFamily="18" charset="0"/>
                <a:ea typeface="Calibri" panose="020F0502020204030204" pitchFamily="34" charset="0"/>
              </a:rPr>
              <a:t> is the experience of being absorbed (termed, ‘presence’), forgetting their embodied presence and thus responding as if the environment is real. </a:t>
            </a:r>
            <a:endParaRPr lang="en-US" sz="1800" kern="0" dirty="0">
              <a:latin typeface="Palatino Linotype" panose="02040502050505030304" pitchFamily="18" charset="0"/>
              <a:ea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b="1" kern="0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ICU Use cases: </a:t>
            </a:r>
            <a:r>
              <a:rPr lang="en-US" sz="1800" kern="0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Relaxation (several feasibility studies), Cognitive/physical mobilization (1 RCT), Distraction/pain control  (1 RCT pre-op), Delirium*, Sleep  (1 +RCT)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kern="0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Feasibility Study (done) </a:t>
            </a:r>
            <a:r>
              <a:rPr lang="en-US" sz="1800" b="1" kern="0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→ Next Steps?</a:t>
            </a:r>
          </a:p>
        </p:txBody>
      </p:sp>
    </p:spTree>
    <p:extLst>
      <p:ext uri="{BB962C8B-B14F-4D97-AF65-F5344CB8AC3E}">
        <p14:creationId xmlns:p14="http://schemas.microsoft.com/office/powerpoint/2010/main" val="4040689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3815D-1098-0CE2-1D59-E5B177ED6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Question</a:t>
            </a:r>
          </a:p>
        </p:txBody>
      </p:sp>
      <p:pic>
        <p:nvPicPr>
          <p:cNvPr id="4" name="Picture 2" descr="Free-Range Kids, Giving Our Children the Freedom We Had Without Going Nuts with Worry">
            <a:extLst>
              <a:ext uri="{FF2B5EF4-FFF2-40B4-BE49-F238E27FC236}">
                <a16:creationId xmlns:a16="http://schemas.microsoft.com/office/drawing/2014/main" id="{04923E86-6FC5-1078-45D4-FE721E0989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707" y="3990503"/>
            <a:ext cx="1639270" cy="2446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116726C4-9B96-5CD0-61A8-7925F50CCB10}"/>
              </a:ext>
            </a:extLst>
          </p:cNvPr>
          <p:cNvGrpSpPr/>
          <p:nvPr/>
        </p:nvGrpSpPr>
        <p:grpSpPr>
          <a:xfrm>
            <a:off x="6002532" y="4472119"/>
            <a:ext cx="3459892" cy="1336371"/>
            <a:chOff x="8464381" y="5276330"/>
            <a:chExt cx="3459892" cy="1336371"/>
          </a:xfrm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CA0EAF30-56F3-C2F3-B0CA-94B835B32C2E}"/>
                </a:ext>
              </a:extLst>
            </p:cNvPr>
            <p:cNvSpPr/>
            <p:nvPr/>
          </p:nvSpPr>
          <p:spPr>
            <a:xfrm>
              <a:off x="8464381" y="5276330"/>
              <a:ext cx="1726358" cy="403043"/>
            </a:xfrm>
            <a:prstGeom prst="round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Significance</a:t>
              </a:r>
            </a:p>
          </p:txBody>
        </p:sp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7CCA9B6E-EA07-523E-0B34-6E4233E262A7}"/>
                </a:ext>
              </a:extLst>
            </p:cNvPr>
            <p:cNvSpPr/>
            <p:nvPr/>
          </p:nvSpPr>
          <p:spPr>
            <a:xfrm>
              <a:off x="10190741" y="5276330"/>
              <a:ext cx="1733532" cy="409077"/>
            </a:xfrm>
            <a:prstGeom prst="round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Contingency</a:t>
              </a:r>
            </a:p>
          </p:txBody>
        </p:sp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DFE9E7E7-BAF0-10D3-6F95-95EE7874405D}"/>
                </a:ext>
              </a:extLst>
            </p:cNvPr>
            <p:cNvSpPr/>
            <p:nvPr/>
          </p:nvSpPr>
          <p:spPr>
            <a:xfrm>
              <a:off x="8767656" y="6182126"/>
              <a:ext cx="1289221" cy="287336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Tractability</a:t>
              </a:r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A77B07CD-47B1-62F7-E8F1-66EF852D6588}"/>
                </a:ext>
              </a:extLst>
            </p:cNvPr>
            <p:cNvSpPr/>
            <p:nvPr/>
          </p:nvSpPr>
          <p:spPr>
            <a:xfrm>
              <a:off x="10231930" y="6071223"/>
              <a:ext cx="1692343" cy="541478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Neglected-ness</a:t>
              </a:r>
            </a:p>
            <a:p>
              <a:pPr algn="ctr"/>
              <a:r>
                <a:rPr lang="en-US" dirty="0"/>
                <a:t>Leverage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0F194B5A-2D15-D5F0-494B-1AA277D4708F}"/>
                </a:ext>
              </a:extLst>
            </p:cNvPr>
            <p:cNvCxnSpPr/>
            <p:nvPr/>
          </p:nvCxnSpPr>
          <p:spPr>
            <a:xfrm flipV="1">
              <a:off x="9412267" y="5795314"/>
              <a:ext cx="0" cy="18941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2FAE33A7-1408-1E82-E733-6FA3AB1E2694}"/>
                </a:ext>
              </a:extLst>
            </p:cNvPr>
            <p:cNvCxnSpPr/>
            <p:nvPr/>
          </p:nvCxnSpPr>
          <p:spPr>
            <a:xfrm flipV="1">
              <a:off x="11047479" y="5774716"/>
              <a:ext cx="0" cy="18941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12A354D-1580-F09F-5C8A-CAF9D8BD300F}"/>
                </a:ext>
              </a:extLst>
            </p:cNvPr>
            <p:cNvSpPr txBox="1"/>
            <p:nvPr/>
          </p:nvSpPr>
          <p:spPr>
            <a:xfrm>
              <a:off x="10058403" y="5276339"/>
              <a:ext cx="2929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x</a:t>
              </a:r>
            </a:p>
          </p:txBody>
        </p:sp>
      </p:grp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2AFC208D-24C8-0C2F-1D44-A59F40B7F9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4727585"/>
              </p:ext>
            </p:extLst>
          </p:nvPr>
        </p:nvGraphicFramePr>
        <p:xfrm>
          <a:off x="1657834" y="1588742"/>
          <a:ext cx="8128000" cy="2301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625830456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7977904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Traditional Paradigm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”Free Range” Approach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26302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Find a mentor who is investigating what you are interested in. </a:t>
                      </a:r>
                    </a:p>
                    <a:p>
                      <a:r>
                        <a:rPr lang="en-US" dirty="0"/>
                        <a:t>Learn how to do what they are doing</a:t>
                      </a:r>
                    </a:p>
                    <a:p>
                      <a:r>
                        <a:rPr lang="en-US" dirty="0"/>
                        <a:t>Ultimately branch out later in your career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Formulate a question that interests you</a:t>
                      </a:r>
                    </a:p>
                    <a:p>
                      <a:r>
                        <a:rPr lang="en-US" dirty="0"/>
                        <a:t>Determine what data you can use to answer it</a:t>
                      </a:r>
                    </a:p>
                    <a:p>
                      <a:r>
                        <a:rPr lang="en-US" dirty="0"/>
                        <a:t>Find a group of collaborators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54718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The only thing that works for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67877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You’re limited to what people are doing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Might flop; big time investment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6179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2910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3EE8325-236B-3A52-2375-9BDD4F711C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770" y="100843"/>
            <a:ext cx="6699738" cy="2524233"/>
          </a:xfrm>
          <a:prstGeom prst="rect">
            <a:avLst/>
          </a:prstGeom>
        </p:spPr>
      </p:pic>
      <p:pic>
        <p:nvPicPr>
          <p:cNvPr id="11266" name="Picture 2">
            <a:extLst>
              <a:ext uri="{FF2B5EF4-FFF2-40B4-BE49-F238E27FC236}">
                <a16:creationId xmlns:a16="http://schemas.microsoft.com/office/drawing/2014/main" id="{EBF11B40-69CA-7CD1-E1DF-75902717C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281" y="1124522"/>
            <a:ext cx="6205565" cy="5685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DB4D23-8E0B-EB2C-1A94-980BA0C3F5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770" y="3433664"/>
            <a:ext cx="5607511" cy="1598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953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23222-10EE-C07A-56FD-21A2ED6C3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Why do mentors mentor?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1C723F-CB8D-22C0-D666-5A83A95A2414}"/>
              </a:ext>
            </a:extLst>
          </p:cNvPr>
          <p:cNvSpPr txBox="1"/>
          <p:nvPr/>
        </p:nvSpPr>
        <p:spPr>
          <a:xfrm>
            <a:off x="838201" y="1643796"/>
            <a:ext cx="7567246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Intrinsic: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Training the Next Generation; Improve Medicine; Fun</a:t>
            </a:r>
          </a:p>
          <a:p>
            <a:r>
              <a:rPr lang="en-US" sz="2400" dirty="0"/>
              <a:t>Incentives: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Clinical Track (majority) – need impact outside of the institution (“excellence”) in 2 of: Clinical Care,</a:t>
            </a:r>
            <a:r>
              <a:rPr lang="en-US" sz="2400" b="1" dirty="0"/>
              <a:t> Education</a:t>
            </a:r>
            <a:r>
              <a:rPr lang="en-US" sz="2400" dirty="0"/>
              <a:t>, Administration, and </a:t>
            </a:r>
            <a:r>
              <a:rPr lang="en-US" sz="2400" b="1" dirty="0"/>
              <a:t>Research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Tenure Track or similar (minority) – hired (and promoted) to get extra-mural grants: you are helpful to the extent you facility this (publications, preliminary work).</a:t>
            </a:r>
          </a:p>
          <a:p>
            <a:pPr lvl="2"/>
            <a:r>
              <a:rPr lang="en-US" sz="2400" dirty="0"/>
              <a:t>Favors executing previously-conceived projects; has ability/skill</a:t>
            </a:r>
          </a:p>
        </p:txBody>
      </p:sp>
      <p:pic>
        <p:nvPicPr>
          <p:cNvPr id="3076" name="Picture 4" descr="Generated by DALL·E">
            <a:extLst>
              <a:ext uri="{FF2B5EF4-FFF2-40B4-BE49-F238E27FC236}">
                <a16:creationId xmlns:a16="http://schemas.microsoft.com/office/drawing/2014/main" id="{1769D07B-2454-F62F-8B9F-8257D4847B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1646" y="2098430"/>
            <a:ext cx="3458308" cy="3458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0215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234C94F-615A-7FA8-05FD-821D9AEE67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4142191"/>
            <a:ext cx="2124229" cy="1326960"/>
          </a:xfrm>
          <a:prstGeom prst="rect">
            <a:avLst/>
          </a:prstGeom>
        </p:spPr>
      </p:pic>
      <p:pic>
        <p:nvPicPr>
          <p:cNvPr id="8" name="Picture 8" descr="Amazon.com: Meta Quest Pro : Everything Else">
            <a:extLst>
              <a:ext uri="{FF2B5EF4-FFF2-40B4-BE49-F238E27FC236}">
                <a16:creationId xmlns:a16="http://schemas.microsoft.com/office/drawing/2014/main" id="{AAC846C9-61EA-814C-862C-DFE20C6B2B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86" r="21360"/>
          <a:stretch/>
        </p:blipFill>
        <p:spPr bwMode="auto">
          <a:xfrm>
            <a:off x="7893159" y="5490958"/>
            <a:ext cx="2124229" cy="1333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2D9C709-1156-444C-8B35-E98CC7636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***What Data Are You Going To Use***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A3033BA-341B-6C6A-3851-4692CFE04C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4486723"/>
              </p:ext>
            </p:extLst>
          </p:nvPr>
        </p:nvGraphicFramePr>
        <p:xfrm>
          <a:off x="838200" y="1497381"/>
          <a:ext cx="10515600" cy="265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1689721378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61393737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28927627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561778418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398213884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4989099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Database 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Chart Review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Meta-research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Survey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Prospective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Basic Science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4117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Do we have access to it now?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How much data-cleaning is needed?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Can it answer the question?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How big?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How long will it take?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Can it be used for multiple things?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Systematic Reviews with or without meta-analysis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Who will be surveyed and how will it be done?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Do a feasibility study at most.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???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8332008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C340EAEB-223D-426A-9468-993E66C065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9482" y="4207756"/>
            <a:ext cx="3223846" cy="11958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EFBFB26-19C3-7F85-7371-087239947C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13998" y="5295111"/>
            <a:ext cx="3546230" cy="15628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1468568-5C66-5634-00E5-B4EE25CC849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82" y="5372670"/>
            <a:ext cx="2032785" cy="135519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&quot;No&quot; Symbol 9">
            <a:extLst>
              <a:ext uri="{FF2B5EF4-FFF2-40B4-BE49-F238E27FC236}">
                <a16:creationId xmlns:a16="http://schemas.microsoft.com/office/drawing/2014/main" id="{0C48CA07-29E0-86A5-0E17-FAF40F183F16}"/>
              </a:ext>
            </a:extLst>
          </p:cNvPr>
          <p:cNvSpPr/>
          <p:nvPr/>
        </p:nvSpPr>
        <p:spPr>
          <a:xfrm>
            <a:off x="10111172" y="4349262"/>
            <a:ext cx="697504" cy="609600"/>
          </a:xfrm>
          <a:prstGeom prst="noSmoking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548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9C709-1156-444C-8B35-E98CC7636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***What Data Are You Going To Use***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A3033BA-341B-6C6A-3851-4692CFE04C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5339971"/>
              </p:ext>
            </p:extLst>
          </p:nvPr>
        </p:nvGraphicFramePr>
        <p:xfrm>
          <a:off x="838200" y="1497381"/>
          <a:ext cx="10515600" cy="3845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1689721378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61393737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28927627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561778418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398213884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4989099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Database 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Chart Review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Meta-research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Survey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Prospective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Basic Science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4117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Do we have access to it now?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How much data-cleaning is needed?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Can it answer the question?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How big?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How long will it take?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Can it be used for multiple things?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Systematic Reviews with or without meta-analysis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Who will be surveyed and how will it be done?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Do a feasibility study at most.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???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8332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Data cleaning is time/expertise intensive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Chart Review is low yield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Time (and team) intensive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Unique methods expertise; limited impact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Inflexible time commitment, mentor dependent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5805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9442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03E76-649E-8E2C-3204-142E77FEA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Databases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A49358-3068-221F-B8D9-EA200051AD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Health-Record Data</a:t>
            </a:r>
          </a:p>
          <a:p>
            <a:r>
              <a:rPr lang="en-US" dirty="0" err="1"/>
              <a:t>TriNetX</a:t>
            </a:r>
            <a:r>
              <a:rPr lang="en-US" dirty="0"/>
              <a:t> -&gt; Ram </a:t>
            </a:r>
            <a:r>
              <a:rPr lang="en-US" dirty="0" err="1"/>
              <a:t>Gouripeddi</a:t>
            </a:r>
            <a:r>
              <a:rPr lang="en-US" dirty="0"/>
              <a:t> </a:t>
            </a:r>
          </a:p>
          <a:p>
            <a:r>
              <a:rPr lang="en-US" dirty="0"/>
              <a:t>Epic Cosmos -&gt; Vik Deshmukh (IM pays for expedited data requests)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ICU Databases: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Community Cohorts: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Trial Data: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636948-0ADD-A376-C0EA-F02D90671F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3106" y="3374005"/>
            <a:ext cx="4454769" cy="9127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9273CD2-EAFB-9D0E-6D82-B217C231C5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4692" y="990532"/>
            <a:ext cx="4219015" cy="14428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FE0121A-5E84-1241-7B9B-5BF24B2EFF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6292" y="4210145"/>
            <a:ext cx="4677508" cy="15073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39DCBCC-03BA-D11A-C1C7-627D22A8A0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7277" y="5501429"/>
            <a:ext cx="4219015" cy="135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022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9BA69-4837-B794-978D-E21161B4D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A22AD5-D4E1-42D3-3FAE-0B584F1978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Who is going to do the statistics?**</a:t>
            </a:r>
          </a:p>
          <a:p>
            <a:r>
              <a:rPr lang="en-US" dirty="0"/>
              <a:t>Who will help you design the study?</a:t>
            </a:r>
          </a:p>
          <a:p>
            <a:endParaRPr lang="en-US" dirty="0"/>
          </a:p>
          <a:p>
            <a:r>
              <a:rPr lang="en-US" dirty="0"/>
              <a:t>“Traditional Mentorship Structure”: they provide</a:t>
            </a:r>
          </a:p>
          <a:p>
            <a:r>
              <a:rPr lang="en-US" dirty="0"/>
              <a:t>Otherwise… resources: </a:t>
            </a:r>
          </a:p>
          <a:p>
            <a:pPr lvl="1"/>
            <a:r>
              <a:rPr lang="en-US" dirty="0"/>
              <a:t>CTSI </a:t>
            </a:r>
          </a:p>
          <a:p>
            <a:pPr lvl="1"/>
            <a:r>
              <a:rPr lang="en-US" dirty="0"/>
              <a:t>MSCI </a:t>
            </a:r>
          </a:p>
        </p:txBody>
      </p:sp>
      <p:pic>
        <p:nvPicPr>
          <p:cNvPr id="6" name="Picture 4" descr="Generated by DALL·E">
            <a:extLst>
              <a:ext uri="{FF2B5EF4-FFF2-40B4-BE49-F238E27FC236}">
                <a16:creationId xmlns:a16="http://schemas.microsoft.com/office/drawing/2014/main" id="{3ACE9C0A-AC62-F5DC-C3CF-BABC6F5241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5886" y="454034"/>
            <a:ext cx="2767914" cy="2767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46252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27073</TotalTime>
  <Words>1771</Words>
  <Application>Microsoft Macintosh PowerPoint</Application>
  <PresentationFormat>Widescreen</PresentationFormat>
  <Paragraphs>244</Paragraphs>
  <Slides>20</Slides>
  <Notes>13</Notes>
  <HiddenSlides>5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Helvetica Neue</vt:lpstr>
      <vt:lpstr>Palatino Linotype</vt:lpstr>
      <vt:lpstr>STIX Two Math</vt:lpstr>
      <vt:lpstr>Office Theme</vt:lpstr>
      <vt:lpstr>fellow research from a fellow fellow</vt:lpstr>
      <vt:lpstr>Consider each before proceeding…</vt:lpstr>
      <vt:lpstr>Research Question</vt:lpstr>
      <vt:lpstr>PowerPoint Presentation</vt:lpstr>
      <vt:lpstr>Why do mentors mentor?</vt:lpstr>
      <vt:lpstr>***What Data Are You Going To Use***</vt:lpstr>
      <vt:lpstr>***What Data Are You Going To Use***</vt:lpstr>
      <vt:lpstr>Databases</vt:lpstr>
      <vt:lpstr>Methods: </vt:lpstr>
      <vt:lpstr>How can I help?</vt:lpstr>
      <vt:lpstr>Hypercapnic Respiratory Failure:  Overall research premise</vt:lpstr>
      <vt:lpstr>Completed Research</vt:lpstr>
      <vt:lpstr>Proposed Research (at least 2025 – 2030): </vt:lpstr>
      <vt:lpstr>PowerPoint Presentation</vt:lpstr>
      <vt:lpstr>PowerPoint Presentation</vt:lpstr>
      <vt:lpstr>Hypercap. Diagnosis: ABG vs VBG </vt:lpstr>
      <vt:lpstr>Hypercapnia Diagnostics: Harm of FP vs FN</vt:lpstr>
      <vt:lpstr>Diagnostic Criteria of OHS: </vt:lpstr>
      <vt:lpstr>National Consequence of Hypercapnia Admissions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Fellow Research Week</dc:title>
  <dc:creator>Brian Locke</dc:creator>
  <cp:lastModifiedBy>Brian Locke</cp:lastModifiedBy>
  <cp:revision>11</cp:revision>
  <dcterms:created xsi:type="dcterms:W3CDTF">2024-01-06T15:47:10Z</dcterms:created>
  <dcterms:modified xsi:type="dcterms:W3CDTF">2024-02-03T17:29:49Z</dcterms:modified>
</cp:coreProperties>
</file>